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63" r:id="rId3"/>
    <p:sldId id="264" r:id="rId4"/>
    <p:sldId id="257" r:id="rId5"/>
    <p:sldId id="258" r:id="rId6"/>
    <p:sldId id="261" r:id="rId7"/>
    <p:sldId id="262" r:id="rId8"/>
    <p:sldId id="259" r:id="rId9"/>
    <p:sldId id="260" r:id="rId10"/>
    <p:sldId id="266" r:id="rId11"/>
    <p:sldId id="26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07" autoAdjust="0"/>
  </p:normalViewPr>
  <p:slideViewPr>
    <p:cSldViewPr>
      <p:cViewPr varScale="1">
        <p:scale>
          <a:sx n="109" d="100"/>
          <a:sy n="109" d="100"/>
        </p:scale>
        <p:origin x="-167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926CD9-0FF9-40E6-88D7-66246BB10849}" type="datetimeFigureOut">
              <a:rPr lang="en-GB" smtClean="0"/>
              <a:t>26/06/2025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D160A4-ECA8-4FEF-B387-DB663B7E928C}" type="slidenum">
              <a:rPr lang="en-GB" smtClean="0"/>
              <a:t>‹#›</a:t>
            </a:fld>
            <a:endParaRPr lang="en-GB"/>
          </a:p>
        </p:txBody>
      </p:sp>
    </p:spTree>
    <p:extLst>
      <p:ext uri="{BB962C8B-B14F-4D97-AF65-F5344CB8AC3E}">
        <p14:creationId xmlns:p14="http://schemas.microsoft.com/office/powerpoint/2010/main" val="518423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4D160A4-ECA8-4FEF-B387-DB663B7E928C}" type="slidenum">
              <a:rPr lang="en-GB" smtClean="0"/>
              <a:t>6</a:t>
            </a:fld>
            <a:endParaRPr lang="en-GB"/>
          </a:p>
        </p:txBody>
      </p:sp>
    </p:spTree>
    <p:extLst>
      <p:ext uri="{BB962C8B-B14F-4D97-AF65-F5344CB8AC3E}">
        <p14:creationId xmlns:p14="http://schemas.microsoft.com/office/powerpoint/2010/main" val="1990072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4D160A4-ECA8-4FEF-B387-DB663B7E928C}" type="slidenum">
              <a:rPr lang="en-GB" smtClean="0"/>
              <a:t>7</a:t>
            </a:fld>
            <a:endParaRPr lang="en-GB"/>
          </a:p>
        </p:txBody>
      </p:sp>
    </p:spTree>
    <p:extLst>
      <p:ext uri="{BB962C8B-B14F-4D97-AF65-F5344CB8AC3E}">
        <p14:creationId xmlns:p14="http://schemas.microsoft.com/office/powerpoint/2010/main" val="21448935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A179F098-ECB7-4A4E-9F19-5DA2B4CB3784}" type="datetimeFigureOut">
              <a:rPr lang="en-GB" smtClean="0"/>
              <a:t>26/06/2025</a:t>
            </a:fld>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812C1DF3-D6E3-458F-9C3B-C4D80597E2E6}"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A179F098-ECB7-4A4E-9F19-5DA2B4CB3784}" type="datetimeFigureOut">
              <a:rPr lang="en-GB" smtClean="0"/>
              <a:t>26/06/2025</a:t>
            </a:fld>
            <a:endParaRPr lang="en-GB"/>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p>
        </p:txBody>
      </p:sp>
      <p:sp>
        <p:nvSpPr>
          <p:cNvPr id="6" name="Slide Number Placeholder 5"/>
          <p:cNvSpPr>
            <a:spLocks noGrp="1"/>
          </p:cNvSpPr>
          <p:nvPr>
            <p:ph type="sldNum" sz="quarter" idx="12"/>
          </p:nvPr>
        </p:nvSpPr>
        <p:spPr>
          <a:xfrm>
            <a:off x="6733952" y="6555112"/>
            <a:ext cx="588336" cy="228600"/>
          </a:xfrm>
        </p:spPr>
        <p:txBody>
          <a:bodyPr/>
          <a:lstStyle>
            <a:extLst/>
          </a:lstStyle>
          <a:p>
            <a:fld id="{812C1DF3-D6E3-458F-9C3B-C4D80597E2E6}"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A179F098-ECB7-4A4E-9F19-5DA2B4CB3784}" type="datetimeFigureOut">
              <a:rPr lang="en-GB" smtClean="0"/>
              <a:t>26/06/2025</a:t>
            </a:fld>
            <a:endParaRPr lang="en-GB"/>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p>
        </p:txBody>
      </p:sp>
      <p:sp>
        <p:nvSpPr>
          <p:cNvPr id="4" name="Slide Number Placeholder 3"/>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812C1DF3-D6E3-458F-9C3B-C4D80597E2E6}" type="slidenum">
              <a:rPr lang="en-GB" smtClean="0"/>
              <a:t>‹#›</a:t>
            </a:fld>
            <a:endParaRPr lang="en-GB"/>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179F098-ECB7-4A4E-9F19-5DA2B4CB3784}" type="datetimeFigureOut">
              <a:rPr lang="en-GB" smtClean="0"/>
              <a:t>26/06/2025</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812C1DF3-D6E3-458F-9C3B-C4D80597E2E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A179F098-ECB7-4A4E-9F19-5DA2B4CB3784}" type="datetimeFigureOut">
              <a:rPr lang="en-GB" smtClean="0"/>
              <a:t>26/06/2025</a:t>
            </a:fld>
            <a:endParaRPr lang="en-GB"/>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GB"/>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812C1DF3-D6E3-458F-9C3B-C4D80597E2E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A179F098-ECB7-4A4E-9F19-5DA2B4CB3784}" type="datetimeFigureOut">
              <a:rPr lang="en-GB" smtClean="0"/>
              <a:t>26/06/2025</a:t>
            </a:fld>
            <a:endParaRPr lang="en-GB"/>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812C1DF3-D6E3-458F-9C3B-C4D80597E2E6}"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sdan.org.uk/ls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cs.google.com/document/d/1AOcipXW7uvauBt8LXEaw-QHuCMmTWPuU/edit" TargetMode="External"/><Relationship Id="rId2" Type="http://schemas.openxmlformats.org/officeDocument/2006/relationships/hyperlink" Target="https://docs.google.com/document/d/17PfKuxgyOvxPgjlD9sTSTR-NTmD7BIvr/edit#heading=h.r41wi980b9pq" TargetMode="External"/><Relationship Id="rId1" Type="http://schemas.openxmlformats.org/officeDocument/2006/relationships/slideLayout" Target="../slideLayouts/slideLayout2.xml"/><Relationship Id="rId4" Type="http://schemas.openxmlformats.org/officeDocument/2006/relationships/hyperlink" Target="https://www.asdan.org.uk/lsc/challeng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91880" y="1340768"/>
            <a:ext cx="4949548" cy="3456384"/>
          </a:xfrm>
        </p:spPr>
        <p:txBody>
          <a:bodyPr/>
          <a:lstStyle/>
          <a:p>
            <a:pPr algn="ctr"/>
            <a:r>
              <a:rPr lang="en-GB" dirty="0" smtClean="0"/>
              <a:t>Post 16 EDUCATION Provision</a:t>
            </a:r>
            <a:br>
              <a:rPr lang="en-GB" dirty="0" smtClean="0"/>
            </a:br>
            <a:r>
              <a:rPr lang="en-GB" dirty="0"/>
              <a:t/>
            </a:r>
            <a:br>
              <a:rPr lang="en-GB" dirty="0"/>
            </a:br>
            <a:r>
              <a:rPr lang="en-GB" dirty="0" smtClean="0"/>
              <a:t>2025-2026</a:t>
            </a:r>
            <a:endParaRPr lang="en-GB" dirty="0"/>
          </a:p>
        </p:txBody>
      </p:sp>
      <p:sp>
        <p:nvSpPr>
          <p:cNvPr id="4" name="TextBox 3"/>
          <p:cNvSpPr txBox="1"/>
          <p:nvPr/>
        </p:nvSpPr>
        <p:spPr>
          <a:xfrm>
            <a:off x="7092280" y="6407844"/>
            <a:ext cx="2160240" cy="369332"/>
          </a:xfrm>
          <a:prstGeom prst="rect">
            <a:avLst/>
          </a:prstGeom>
          <a:noFill/>
        </p:spPr>
        <p:txBody>
          <a:bodyPr wrap="square" rtlCol="0">
            <a:spAutoFit/>
          </a:bodyPr>
          <a:lstStyle/>
          <a:p>
            <a:r>
              <a:rPr lang="en-GB" dirty="0" smtClean="0">
                <a:solidFill>
                  <a:schemeClr val="accent2">
                    <a:lumMod val="40000"/>
                    <a:lumOff val="60000"/>
                  </a:schemeClr>
                </a:solidFill>
              </a:rPr>
              <a:t>Leanne </a:t>
            </a:r>
            <a:r>
              <a:rPr lang="en-GB" dirty="0" err="1" smtClean="0">
                <a:solidFill>
                  <a:schemeClr val="accent2">
                    <a:lumMod val="40000"/>
                    <a:lumOff val="60000"/>
                  </a:schemeClr>
                </a:solidFill>
              </a:rPr>
              <a:t>Deadman</a:t>
            </a:r>
            <a:endParaRPr lang="en-GB" dirty="0">
              <a:solidFill>
                <a:schemeClr val="accent2">
                  <a:lumMod val="40000"/>
                  <a:lumOff val="60000"/>
                </a:schemeClr>
              </a:solidFill>
            </a:endParaRPr>
          </a:p>
        </p:txBody>
      </p:sp>
      <p:pic>
        <p:nvPicPr>
          <p:cNvPr id="8196" name="Picture 4" descr="Bridge 2 Employment - Better Lives Partnersh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704" y="4797152"/>
            <a:ext cx="1980024" cy="198002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Sherwood Park School - Ho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6515" y="-356971"/>
            <a:ext cx="2036401" cy="2879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546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44624"/>
            <a:ext cx="7239000" cy="626328"/>
          </a:xfrm>
        </p:spPr>
        <p:txBody>
          <a:bodyPr/>
          <a:lstStyle/>
          <a:p>
            <a:r>
              <a:rPr lang="en-GB" dirty="0" smtClean="0"/>
              <a:t>Make it simple but effective </a:t>
            </a:r>
            <a:endParaRPr lang="en-GB" dirty="0"/>
          </a:p>
        </p:txBody>
      </p:sp>
      <p:sp>
        <p:nvSpPr>
          <p:cNvPr id="5" name="Oval 4"/>
          <p:cNvSpPr/>
          <p:nvPr/>
        </p:nvSpPr>
        <p:spPr>
          <a:xfrm>
            <a:off x="2555776" y="2780928"/>
            <a:ext cx="3384376" cy="15121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I’m confused !!</a:t>
            </a:r>
            <a:endParaRPr lang="en-GB" dirty="0"/>
          </a:p>
        </p:txBody>
      </p:sp>
      <p:sp>
        <p:nvSpPr>
          <p:cNvPr id="6" name="Explosion 2 5"/>
          <p:cNvSpPr/>
          <p:nvPr/>
        </p:nvSpPr>
        <p:spPr>
          <a:xfrm>
            <a:off x="6264188" y="2924944"/>
            <a:ext cx="1800200" cy="1512168"/>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PLP’S</a:t>
            </a:r>
            <a:endParaRPr lang="en-GB" dirty="0"/>
          </a:p>
        </p:txBody>
      </p:sp>
      <p:sp>
        <p:nvSpPr>
          <p:cNvPr id="7" name="Explosion 2 6"/>
          <p:cNvSpPr/>
          <p:nvPr/>
        </p:nvSpPr>
        <p:spPr>
          <a:xfrm>
            <a:off x="3419872" y="4419722"/>
            <a:ext cx="3816424" cy="1512168"/>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CURRICULUM</a:t>
            </a:r>
            <a:endParaRPr lang="en-GB" dirty="0"/>
          </a:p>
        </p:txBody>
      </p:sp>
      <p:sp>
        <p:nvSpPr>
          <p:cNvPr id="8" name="Explosion 2 7"/>
          <p:cNvSpPr/>
          <p:nvPr/>
        </p:nvSpPr>
        <p:spPr>
          <a:xfrm>
            <a:off x="251520" y="4437112"/>
            <a:ext cx="1872208" cy="1512168"/>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TOPIC</a:t>
            </a:r>
            <a:endParaRPr lang="en-GB" dirty="0"/>
          </a:p>
        </p:txBody>
      </p:sp>
      <p:sp>
        <p:nvSpPr>
          <p:cNvPr id="9" name="Explosion 2 8"/>
          <p:cNvSpPr/>
          <p:nvPr/>
        </p:nvSpPr>
        <p:spPr>
          <a:xfrm>
            <a:off x="5040052" y="872716"/>
            <a:ext cx="2412268" cy="162018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EQUALS</a:t>
            </a:r>
            <a:endParaRPr lang="en-GB" dirty="0"/>
          </a:p>
        </p:txBody>
      </p:sp>
      <p:sp>
        <p:nvSpPr>
          <p:cNvPr id="10" name="Explosion 2 9"/>
          <p:cNvSpPr/>
          <p:nvPr/>
        </p:nvSpPr>
        <p:spPr>
          <a:xfrm>
            <a:off x="107504" y="829017"/>
            <a:ext cx="3528392" cy="1951911"/>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WORK EXPERIENCE </a:t>
            </a:r>
            <a:endParaRPr lang="en-GB" dirty="0"/>
          </a:p>
        </p:txBody>
      </p:sp>
      <p:sp>
        <p:nvSpPr>
          <p:cNvPr id="11" name="Explosion 2 10"/>
          <p:cNvSpPr/>
          <p:nvPr/>
        </p:nvSpPr>
        <p:spPr>
          <a:xfrm>
            <a:off x="719572" y="3135907"/>
            <a:ext cx="1152128" cy="802209"/>
          </a:xfrm>
          <a:prstGeom prst="irregularSeal2">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GB" sz="700" dirty="0" smtClean="0"/>
              <a:t>EVENTS</a:t>
            </a:r>
            <a:endParaRPr lang="en-GB" sz="500" dirty="0"/>
          </a:p>
        </p:txBody>
      </p:sp>
      <p:sp>
        <p:nvSpPr>
          <p:cNvPr id="12" name="Explosion 2 11"/>
          <p:cNvSpPr/>
          <p:nvPr/>
        </p:nvSpPr>
        <p:spPr>
          <a:xfrm>
            <a:off x="2123728" y="5874456"/>
            <a:ext cx="1152128" cy="802209"/>
          </a:xfrm>
          <a:prstGeom prst="irregularSeal2">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GB" sz="700" dirty="0" smtClean="0"/>
              <a:t>TRIPS</a:t>
            </a:r>
            <a:endParaRPr lang="en-GB" sz="500" dirty="0"/>
          </a:p>
        </p:txBody>
      </p:sp>
      <p:sp>
        <p:nvSpPr>
          <p:cNvPr id="13" name="Explosion 2 12"/>
          <p:cNvSpPr/>
          <p:nvPr/>
        </p:nvSpPr>
        <p:spPr>
          <a:xfrm>
            <a:off x="3419872" y="1682806"/>
            <a:ext cx="1512168" cy="810090"/>
          </a:xfrm>
          <a:prstGeom prst="irregularSeal2">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GB" sz="700" dirty="0" smtClean="0"/>
              <a:t>ASSEMBLIES</a:t>
            </a:r>
            <a:endParaRPr lang="en-GB" sz="500" dirty="0"/>
          </a:p>
        </p:txBody>
      </p:sp>
      <p:sp>
        <p:nvSpPr>
          <p:cNvPr id="14" name="Explosion 2 13"/>
          <p:cNvSpPr/>
          <p:nvPr/>
        </p:nvSpPr>
        <p:spPr>
          <a:xfrm>
            <a:off x="6732240" y="2087851"/>
            <a:ext cx="1296144" cy="802209"/>
          </a:xfrm>
          <a:prstGeom prst="irregularSeal2">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GB" sz="700" dirty="0" smtClean="0"/>
              <a:t>OUTINGS</a:t>
            </a:r>
            <a:endParaRPr lang="en-GB" sz="500" dirty="0"/>
          </a:p>
        </p:txBody>
      </p:sp>
      <p:sp>
        <p:nvSpPr>
          <p:cNvPr id="15" name="Explosion 2 14"/>
          <p:cNvSpPr/>
          <p:nvPr/>
        </p:nvSpPr>
        <p:spPr>
          <a:xfrm>
            <a:off x="6660232" y="5733256"/>
            <a:ext cx="1368152" cy="802209"/>
          </a:xfrm>
          <a:prstGeom prst="irregularSeal2">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GB" sz="700" dirty="0" smtClean="0"/>
              <a:t>PARENTS VOICE</a:t>
            </a:r>
            <a:endParaRPr lang="en-GB" sz="500" dirty="0"/>
          </a:p>
        </p:txBody>
      </p:sp>
    </p:spTree>
    <p:extLst>
      <p:ext uri="{BB962C8B-B14F-4D97-AF65-F5344CB8AC3E}">
        <p14:creationId xmlns:p14="http://schemas.microsoft.com/office/powerpoint/2010/main" val="358021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500"/>
                                        <p:tgtEl>
                                          <p:spTgt spid="14"/>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inVertical)">
                                      <p:cBhvr>
                                        <p:cTn id="36" dur="500"/>
                                        <p:tgtEl>
                                          <p:spTgt spid="15"/>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20838"/>
            <a:ext cx="7239000" cy="626328"/>
          </a:xfrm>
        </p:spPr>
        <p:txBody>
          <a:bodyPr/>
          <a:lstStyle/>
          <a:p>
            <a:r>
              <a:rPr lang="en-GB" dirty="0" smtClean="0"/>
              <a:t>Our Aim</a:t>
            </a:r>
            <a:endParaRPr lang="en-GB" dirty="0"/>
          </a:p>
        </p:txBody>
      </p:sp>
      <p:sp>
        <p:nvSpPr>
          <p:cNvPr id="4" name="Content Placeholder 2"/>
          <p:cNvSpPr>
            <a:spLocks noGrp="1"/>
          </p:cNvSpPr>
          <p:nvPr>
            <p:ph idx="1"/>
          </p:nvPr>
        </p:nvSpPr>
        <p:spPr>
          <a:xfrm>
            <a:off x="107504" y="692696"/>
            <a:ext cx="7992888" cy="6021288"/>
          </a:xfrm>
        </p:spPr>
        <p:txBody>
          <a:bodyPr>
            <a:normAutofit/>
          </a:bodyPr>
          <a:lstStyle/>
          <a:p>
            <a:pPr marL="0" indent="0">
              <a:buNone/>
            </a:pPr>
            <a:r>
              <a:rPr lang="en-GB" sz="1600" dirty="0"/>
              <a:t>Our Post 16 curriculum aims to; </a:t>
            </a:r>
          </a:p>
          <a:p>
            <a:pPr fontAlgn="base"/>
            <a:r>
              <a:rPr lang="en-GB" sz="1600" dirty="0"/>
              <a:t>provide equal life chances as a pupil moves into </a:t>
            </a:r>
            <a:r>
              <a:rPr lang="en-GB" sz="1600" dirty="0"/>
              <a:t>adulthood</a:t>
            </a:r>
          </a:p>
          <a:p>
            <a:pPr marL="0" indent="0" fontAlgn="base">
              <a:buNone/>
            </a:pPr>
            <a:endParaRPr lang="en-GB" sz="1600" dirty="0"/>
          </a:p>
          <a:p>
            <a:pPr fontAlgn="base"/>
            <a:r>
              <a:rPr lang="en-GB" sz="1600" dirty="0"/>
              <a:t>provide a holistic learning </a:t>
            </a:r>
            <a:r>
              <a:rPr lang="en-GB" sz="1600" dirty="0"/>
              <a:t>experiences</a:t>
            </a:r>
          </a:p>
          <a:p>
            <a:pPr marL="0" indent="0" fontAlgn="base">
              <a:buNone/>
            </a:pPr>
            <a:endParaRPr lang="en-GB" sz="1600" dirty="0"/>
          </a:p>
          <a:p>
            <a:pPr fontAlgn="base"/>
            <a:r>
              <a:rPr lang="en-GB" sz="1600" dirty="0"/>
              <a:t>Be highly personalised, challenging and purposeful </a:t>
            </a:r>
            <a:endParaRPr lang="en-GB" sz="1600" dirty="0"/>
          </a:p>
          <a:p>
            <a:pPr marL="0" indent="0" fontAlgn="base">
              <a:buNone/>
            </a:pPr>
            <a:endParaRPr lang="en-GB" sz="1600" dirty="0"/>
          </a:p>
          <a:p>
            <a:pPr fontAlgn="base"/>
            <a:r>
              <a:rPr lang="en-GB" sz="1600" dirty="0"/>
              <a:t>Build upon prior learning and planned next </a:t>
            </a:r>
            <a:r>
              <a:rPr lang="en-GB" sz="1600" dirty="0"/>
              <a:t>steps</a:t>
            </a:r>
          </a:p>
          <a:p>
            <a:pPr marL="0" indent="0" fontAlgn="base">
              <a:buNone/>
            </a:pPr>
            <a:endParaRPr lang="en-GB" sz="1600" dirty="0"/>
          </a:p>
          <a:p>
            <a:pPr fontAlgn="base"/>
            <a:r>
              <a:rPr lang="en-GB" sz="1600" dirty="0"/>
              <a:t>Promote pupils voice, self-advocacy, and meaningful choices for our pupils to be valued within all communities now and in the future </a:t>
            </a:r>
            <a:endParaRPr lang="en-GB" sz="1600" dirty="0"/>
          </a:p>
          <a:p>
            <a:pPr marL="0" indent="0" fontAlgn="base">
              <a:buNone/>
            </a:pPr>
            <a:endParaRPr lang="en-GB" sz="1600" dirty="0"/>
          </a:p>
          <a:p>
            <a:pPr fontAlgn="base"/>
            <a:r>
              <a:rPr lang="en-GB" sz="1600" dirty="0"/>
              <a:t>EHCP outcomes continue to inform pupils individual targets to reach ambitious goals </a:t>
            </a:r>
            <a:endParaRPr lang="en-GB" sz="1600" dirty="0"/>
          </a:p>
          <a:p>
            <a:pPr marL="0" indent="0" fontAlgn="base">
              <a:buNone/>
            </a:pPr>
            <a:endParaRPr lang="en-GB" sz="1600" dirty="0"/>
          </a:p>
          <a:p>
            <a:pPr fontAlgn="base"/>
            <a:r>
              <a:rPr lang="en-GB" sz="1600" dirty="0"/>
              <a:t>We think about our pupils interests and create links for exposure within these areas for their own individual aspirations and their futures </a:t>
            </a:r>
          </a:p>
          <a:p>
            <a:endParaRPr lang="en-GB" dirty="0"/>
          </a:p>
        </p:txBody>
      </p:sp>
    </p:spTree>
    <p:extLst>
      <p:ext uri="{BB962C8B-B14F-4D97-AF65-F5344CB8AC3E}">
        <p14:creationId xmlns:p14="http://schemas.microsoft.com/office/powerpoint/2010/main" val="3752924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71400"/>
            <a:ext cx="7239000" cy="810344"/>
          </a:xfrm>
        </p:spPr>
        <p:txBody>
          <a:bodyPr>
            <a:normAutofit fontScale="90000"/>
          </a:bodyPr>
          <a:lstStyle/>
          <a:p>
            <a:r>
              <a:rPr lang="en-GB" u="sng" dirty="0" smtClean="0"/>
              <a:t>ASDAN – </a:t>
            </a:r>
            <a:r>
              <a:rPr lang="en-GB" u="sng" dirty="0" err="1" smtClean="0"/>
              <a:t>Lifeskills</a:t>
            </a:r>
            <a:r>
              <a:rPr lang="en-GB" u="sng" dirty="0" smtClean="0"/>
              <a:t> challenges </a:t>
            </a:r>
            <a:endParaRPr lang="en-GB" u="sng" dirty="0"/>
          </a:p>
        </p:txBody>
      </p:sp>
      <p:sp>
        <p:nvSpPr>
          <p:cNvPr id="3" name="Content Placeholder 2"/>
          <p:cNvSpPr>
            <a:spLocks noGrp="1"/>
          </p:cNvSpPr>
          <p:nvPr>
            <p:ph idx="1"/>
          </p:nvPr>
        </p:nvSpPr>
        <p:spPr>
          <a:xfrm>
            <a:off x="179512" y="692696"/>
            <a:ext cx="7239000" cy="4846320"/>
          </a:xfrm>
        </p:spPr>
        <p:txBody>
          <a:bodyPr>
            <a:normAutofit/>
          </a:bodyPr>
          <a:lstStyle/>
          <a:p>
            <a:r>
              <a:rPr lang="en-GB" sz="1600" dirty="0"/>
              <a:t>What is </a:t>
            </a:r>
            <a:r>
              <a:rPr lang="en-GB" sz="1600" dirty="0" err="1"/>
              <a:t>Lifeskills</a:t>
            </a:r>
            <a:r>
              <a:rPr lang="en-GB" sz="1600" dirty="0"/>
              <a:t> Challenge</a:t>
            </a:r>
            <a:r>
              <a:rPr lang="en-GB" sz="1600" dirty="0" smtClean="0"/>
              <a:t>?</a:t>
            </a:r>
          </a:p>
          <a:p>
            <a:pPr marL="0" indent="0">
              <a:buNone/>
            </a:pPr>
            <a:endParaRPr lang="en-GB" sz="1600" dirty="0"/>
          </a:p>
          <a:p>
            <a:r>
              <a:rPr lang="en-GB" sz="1600" dirty="0" err="1">
                <a:hlinkClick r:id="rId2"/>
              </a:rPr>
              <a:t>Lifeskills</a:t>
            </a:r>
            <a:r>
              <a:rPr lang="en-GB" sz="1600" dirty="0">
                <a:hlinkClick r:id="rId2"/>
              </a:rPr>
              <a:t> Challenge</a:t>
            </a:r>
            <a:r>
              <a:rPr lang="en-GB" sz="1600" dirty="0"/>
              <a:t> is an online bank of challenges for learners working from pre-Entry to Level 3. </a:t>
            </a:r>
            <a:r>
              <a:rPr lang="en-GB" sz="1600" dirty="0"/>
              <a:t>This programme enables centres to meet individual needs by providing a personalised curriculum for young people with SEND or those facing barriers to learning</a:t>
            </a:r>
            <a:r>
              <a:rPr lang="en-GB" sz="1600" dirty="0" smtClean="0"/>
              <a:t>.</a:t>
            </a:r>
          </a:p>
          <a:p>
            <a:pPr marL="0" indent="0">
              <a:buNone/>
            </a:pPr>
            <a:endParaRPr lang="en-GB" sz="1600" dirty="0"/>
          </a:p>
          <a:p>
            <a:r>
              <a:rPr lang="en-GB" sz="1600" dirty="0"/>
              <a:t>Challenges have been mapped to the four Preparing for Adulthood pathways and cover subject areas such as English, mathematics and PSHE. </a:t>
            </a:r>
          </a:p>
          <a:p>
            <a:endParaRPr lang="en-GB"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7995" t="14211" r="38889" b="56074"/>
          <a:stretch/>
        </p:blipFill>
        <p:spPr bwMode="auto">
          <a:xfrm>
            <a:off x="1619672" y="4159299"/>
            <a:ext cx="4896544" cy="1898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8957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31" y="-99392"/>
            <a:ext cx="7239000" cy="698336"/>
          </a:xfrm>
        </p:spPr>
        <p:txBody>
          <a:bodyPr/>
          <a:lstStyle/>
          <a:p>
            <a:r>
              <a:rPr lang="en-GB" u="sng" dirty="0" smtClean="0"/>
              <a:t>Other subjects</a:t>
            </a:r>
            <a:endParaRPr lang="en-GB" u="sng" dirty="0"/>
          </a:p>
        </p:txBody>
      </p:sp>
      <p:sp>
        <p:nvSpPr>
          <p:cNvPr id="3" name="Content Placeholder 2"/>
          <p:cNvSpPr>
            <a:spLocks noGrp="1"/>
          </p:cNvSpPr>
          <p:nvPr>
            <p:ph idx="1"/>
          </p:nvPr>
        </p:nvSpPr>
        <p:spPr>
          <a:xfrm>
            <a:off x="107504" y="692696"/>
            <a:ext cx="7239000" cy="720080"/>
          </a:xfrm>
          <a:ln>
            <a:noFill/>
          </a:ln>
        </p:spPr>
        <p:txBody>
          <a:bodyPr>
            <a:normAutofit fontScale="92500" lnSpcReduction="10000"/>
          </a:bodyPr>
          <a:lstStyle/>
          <a:p>
            <a:r>
              <a:rPr lang="en-GB" sz="1600" dirty="0"/>
              <a:t>These subjects can also been used with the delivery of the life skills challenges and link easily to our topics</a:t>
            </a:r>
            <a:r>
              <a:rPr lang="en-GB" sz="1600" dirty="0" smtClean="0"/>
              <a:t>. Once we have completed Life skills challenge training we can create our own challenges !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1597" y="1935086"/>
            <a:ext cx="4711941" cy="1552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2835"/>
          <a:stretch/>
        </p:blipFill>
        <p:spPr bwMode="auto">
          <a:xfrm>
            <a:off x="299983" y="3825939"/>
            <a:ext cx="4427985" cy="15352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65841" y="1565754"/>
            <a:ext cx="2088232" cy="369332"/>
          </a:xfrm>
          <a:prstGeom prst="rect">
            <a:avLst/>
          </a:prstGeom>
          <a:noFill/>
        </p:spPr>
        <p:txBody>
          <a:bodyPr wrap="square" rtlCol="0">
            <a:spAutoFit/>
          </a:bodyPr>
          <a:lstStyle/>
          <a:p>
            <a:r>
              <a:rPr lang="en-GB" u="sng" dirty="0" smtClean="0"/>
              <a:t>Other Subjects</a:t>
            </a:r>
            <a:endParaRPr lang="en-GB" u="sng" dirty="0"/>
          </a:p>
        </p:txBody>
      </p:sp>
      <p:sp>
        <p:nvSpPr>
          <p:cNvPr id="7" name="TextBox 6"/>
          <p:cNvSpPr txBox="1"/>
          <p:nvPr/>
        </p:nvSpPr>
        <p:spPr>
          <a:xfrm>
            <a:off x="269026" y="3487978"/>
            <a:ext cx="2088232" cy="369332"/>
          </a:xfrm>
          <a:prstGeom prst="rect">
            <a:avLst/>
          </a:prstGeom>
          <a:noFill/>
        </p:spPr>
        <p:txBody>
          <a:bodyPr wrap="square" rtlCol="0">
            <a:spAutoFit/>
          </a:bodyPr>
          <a:lstStyle/>
          <a:p>
            <a:r>
              <a:rPr lang="en-GB" u="sng" dirty="0" smtClean="0"/>
              <a:t>Vocational area’s</a:t>
            </a:r>
            <a:endParaRPr lang="en-GB" u="sng"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597" y="5782747"/>
            <a:ext cx="5448297" cy="890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246561" y="5413415"/>
            <a:ext cx="2088232" cy="369332"/>
          </a:xfrm>
          <a:prstGeom prst="rect">
            <a:avLst/>
          </a:prstGeom>
          <a:noFill/>
        </p:spPr>
        <p:txBody>
          <a:bodyPr wrap="square" rtlCol="0">
            <a:spAutoFit/>
          </a:bodyPr>
          <a:lstStyle/>
          <a:p>
            <a:r>
              <a:rPr lang="en-GB" u="sng" dirty="0" smtClean="0"/>
              <a:t>Skills </a:t>
            </a:r>
            <a:endParaRPr lang="en-GB" u="sng" dirty="0"/>
          </a:p>
        </p:txBody>
      </p:sp>
    </p:spTree>
    <p:extLst>
      <p:ext uri="{BB962C8B-B14F-4D97-AF65-F5344CB8AC3E}">
        <p14:creationId xmlns:p14="http://schemas.microsoft.com/office/powerpoint/2010/main" val="1919982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1000"/>
                                        <p:tgtEl>
                                          <p:spTgt spid="2051"/>
                                        </p:tgtEl>
                                      </p:cBhvr>
                                    </p:animEffect>
                                    <p:anim calcmode="lin" valueType="num">
                                      <p:cBhvr>
                                        <p:cTn id="13" dur="1000" fill="hold"/>
                                        <p:tgtEl>
                                          <p:spTgt spid="2051"/>
                                        </p:tgtEl>
                                        <p:attrNameLst>
                                          <p:attrName>ppt_x</p:attrName>
                                        </p:attrNameLst>
                                      </p:cBhvr>
                                      <p:tavLst>
                                        <p:tav tm="0">
                                          <p:val>
                                            <p:strVal val="#ppt_x"/>
                                          </p:val>
                                        </p:tav>
                                        <p:tav tm="100000">
                                          <p:val>
                                            <p:strVal val="#ppt_x"/>
                                          </p:val>
                                        </p:tav>
                                      </p:tavLst>
                                    </p:anim>
                                    <p:anim calcmode="lin" valueType="num">
                                      <p:cBhvr>
                                        <p:cTn id="14" dur="1000" fill="hold"/>
                                        <p:tgtEl>
                                          <p:spTgt spid="205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000"/>
                                        <p:tgtEl>
                                          <p:spTgt spid="2052"/>
                                        </p:tgtEl>
                                      </p:cBhvr>
                                    </p:animEffect>
                                    <p:anim calcmode="lin" valueType="num">
                                      <p:cBhvr>
                                        <p:cTn id="18" dur="1000" fill="hold"/>
                                        <p:tgtEl>
                                          <p:spTgt spid="2052"/>
                                        </p:tgtEl>
                                        <p:attrNameLst>
                                          <p:attrName>ppt_x</p:attrName>
                                        </p:attrNameLst>
                                      </p:cBhvr>
                                      <p:tavLst>
                                        <p:tav tm="0">
                                          <p:val>
                                            <p:strVal val="#ppt_x"/>
                                          </p:val>
                                        </p:tav>
                                        <p:tav tm="100000">
                                          <p:val>
                                            <p:strVal val="#ppt_x"/>
                                          </p:val>
                                        </p:tav>
                                      </p:tavLst>
                                    </p:anim>
                                    <p:anim calcmode="lin" valueType="num">
                                      <p:cBhvr>
                                        <p:cTn id="19"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44624"/>
            <a:ext cx="7239000" cy="698336"/>
          </a:xfrm>
        </p:spPr>
        <p:txBody>
          <a:bodyPr/>
          <a:lstStyle/>
          <a:p>
            <a:r>
              <a:rPr lang="en-GB" dirty="0" smtClean="0"/>
              <a:t>Evidence</a:t>
            </a:r>
            <a:endParaRPr lang="en-GB" dirty="0"/>
          </a:p>
        </p:txBody>
      </p:sp>
      <p:sp>
        <p:nvSpPr>
          <p:cNvPr id="3" name="Content Placeholder 2"/>
          <p:cNvSpPr>
            <a:spLocks noGrp="1"/>
          </p:cNvSpPr>
          <p:nvPr>
            <p:ph idx="1"/>
          </p:nvPr>
        </p:nvSpPr>
        <p:spPr>
          <a:xfrm>
            <a:off x="251520" y="1124744"/>
            <a:ext cx="7239000" cy="2520280"/>
          </a:xfrm>
        </p:spPr>
        <p:txBody>
          <a:bodyPr>
            <a:normAutofit/>
          </a:bodyPr>
          <a:lstStyle/>
          <a:p>
            <a:r>
              <a:rPr lang="en-GB" sz="1600" dirty="0"/>
              <a:t>You can work on as many or as little challenges as you like. </a:t>
            </a:r>
          </a:p>
          <a:p>
            <a:pPr marL="0" indent="0">
              <a:buNone/>
            </a:pPr>
            <a:endParaRPr lang="en-GB" sz="1600" dirty="0"/>
          </a:p>
          <a:p>
            <a:r>
              <a:rPr lang="en-GB" sz="1600" dirty="0"/>
              <a:t>Each student will create a portfolio which showcases their work within each challenge they take on. This can be in what ever form the student chooses i.e. PowerPoint, paper </a:t>
            </a:r>
            <a:r>
              <a:rPr lang="en-GB" sz="1600" dirty="0"/>
              <a:t>based, videos, photos, example of </a:t>
            </a:r>
            <a:r>
              <a:rPr lang="en-GB" sz="1600" dirty="0"/>
              <a:t>work</a:t>
            </a:r>
          </a:p>
          <a:p>
            <a:pPr marL="0" indent="0">
              <a:buNone/>
            </a:pPr>
            <a:endParaRPr lang="en-GB" sz="1600" dirty="0"/>
          </a:p>
          <a:p>
            <a:r>
              <a:rPr lang="en-GB" sz="1600" dirty="0"/>
              <a:t>With staff support they will also need to complete a checklist. </a:t>
            </a:r>
            <a:endParaRPr lang="en-GB" sz="1600" dirty="0"/>
          </a:p>
        </p:txBody>
      </p:sp>
      <p:pic>
        <p:nvPicPr>
          <p:cNvPr id="4098" name="Picture 2" descr="Free and customizable portfolio templates | Canv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4388" y="3717032"/>
            <a:ext cx="3119500" cy="175471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ork Experience - Coombe Boys'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11419" y="3671551"/>
            <a:ext cx="3528392" cy="1764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18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7776"/>
            <a:ext cx="7239000" cy="770344"/>
          </a:xfrm>
        </p:spPr>
        <p:txBody>
          <a:bodyPr/>
          <a:lstStyle/>
          <a:p>
            <a:r>
              <a:rPr lang="en-GB" dirty="0" smtClean="0"/>
              <a:t>Moderation </a:t>
            </a:r>
            <a:endParaRPr lang="en-GB" dirty="0"/>
          </a:p>
        </p:txBody>
      </p:sp>
      <p:sp>
        <p:nvSpPr>
          <p:cNvPr id="3" name="Content Placeholder 2"/>
          <p:cNvSpPr>
            <a:spLocks noGrp="1"/>
          </p:cNvSpPr>
          <p:nvPr>
            <p:ph idx="1"/>
          </p:nvPr>
        </p:nvSpPr>
        <p:spPr>
          <a:xfrm>
            <a:off x="251520" y="1556792"/>
            <a:ext cx="7239000" cy="1872208"/>
          </a:xfrm>
        </p:spPr>
        <p:txBody>
          <a:bodyPr/>
          <a:lstStyle/>
          <a:p>
            <a:r>
              <a:rPr lang="en-GB" sz="1600" dirty="0"/>
              <a:t>We will need an initial quality check for our first load of evidence. Once this has been approved we will then be able to moderate in house and simply apply for certificates.</a:t>
            </a:r>
          </a:p>
          <a:p>
            <a:pPr marL="0" indent="0">
              <a:buNone/>
            </a:pPr>
            <a:endParaRPr lang="en-GB" sz="1600" dirty="0"/>
          </a:p>
          <a:p>
            <a:r>
              <a:rPr lang="en-GB" sz="1600" dirty="0"/>
              <a:t>We can choose to moderate after a year or extend if we need/want to. </a:t>
            </a:r>
          </a:p>
          <a:p>
            <a:pPr marL="0" indent="0">
              <a:buNone/>
            </a:pPr>
            <a:endParaRPr lang="en-GB" dirty="0"/>
          </a:p>
        </p:txBody>
      </p:sp>
      <p:pic>
        <p:nvPicPr>
          <p:cNvPr id="5124" name="Picture 4" descr="What is the meaning of the word MODER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116633"/>
            <a:ext cx="2016224" cy="113412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ASDA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31840" y="3501008"/>
            <a:ext cx="2448272" cy="2992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7607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72" y="44624"/>
            <a:ext cx="7239000" cy="626328"/>
          </a:xfrm>
        </p:spPr>
        <p:txBody>
          <a:bodyPr/>
          <a:lstStyle/>
          <a:p>
            <a:r>
              <a:rPr lang="en-GB" u="sng" dirty="0" smtClean="0"/>
              <a:t>Topic cycle </a:t>
            </a:r>
            <a:endParaRPr lang="en-GB" u="sng"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538" y="4365104"/>
            <a:ext cx="7992888" cy="20728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114599" y="908720"/>
            <a:ext cx="7239000" cy="2664296"/>
          </a:xfrm>
          <a:prstGeom prst="rect">
            <a:avLst/>
          </a:prstGeom>
          <a:ln>
            <a:noFill/>
          </a:ln>
        </p:spPr>
        <p:txBody>
          <a:bodyPr vert="horz">
            <a:noAutofit/>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r>
              <a:rPr lang="en-GB" sz="1600" dirty="0" smtClean="0"/>
              <a:t>This has been created to support planning not hinder.</a:t>
            </a:r>
          </a:p>
          <a:p>
            <a:pPr marL="0" indent="0">
              <a:buNone/>
            </a:pPr>
            <a:endParaRPr lang="en-GB" sz="1600" dirty="0" smtClean="0"/>
          </a:p>
          <a:p>
            <a:r>
              <a:rPr lang="en-GB" sz="1600" dirty="0" smtClean="0"/>
              <a:t>It is easy linked to the ASDAN challenges and can also be used for the lessons listed below.</a:t>
            </a:r>
          </a:p>
          <a:p>
            <a:pPr marL="0" indent="0">
              <a:buNone/>
            </a:pPr>
            <a:endParaRPr lang="en-GB" sz="1600" dirty="0" smtClean="0"/>
          </a:p>
          <a:p>
            <a:r>
              <a:rPr lang="en-GB" sz="1600" dirty="0" smtClean="0"/>
              <a:t>You can also utilise it for you Numeracy and Literacy. </a:t>
            </a:r>
          </a:p>
          <a:p>
            <a:pPr marL="0" indent="0">
              <a:buNone/>
            </a:pPr>
            <a:endParaRPr lang="en-GB" sz="1600" dirty="0" smtClean="0"/>
          </a:p>
          <a:p>
            <a:r>
              <a:rPr lang="en-GB" sz="1600" dirty="0" smtClean="0"/>
              <a:t>This is NOT compulsory!!!    </a:t>
            </a:r>
            <a:endParaRPr lang="en-GB" sz="1600" dirty="0"/>
          </a:p>
        </p:txBody>
      </p:sp>
    </p:spTree>
    <p:extLst>
      <p:ext uri="{BB962C8B-B14F-4D97-AF65-F5344CB8AC3E}">
        <p14:creationId xmlns:p14="http://schemas.microsoft.com/office/powerpoint/2010/main" val="21657685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7239000" cy="626328"/>
          </a:xfrm>
        </p:spPr>
        <p:txBody>
          <a:bodyPr/>
          <a:lstStyle/>
          <a:p>
            <a:r>
              <a:rPr lang="en-GB" dirty="0" smtClean="0"/>
              <a:t>Curriculum </a:t>
            </a:r>
            <a:endParaRPr lang="en-GB" dirty="0"/>
          </a:p>
        </p:txBody>
      </p:sp>
      <p:sp>
        <p:nvSpPr>
          <p:cNvPr id="3" name="Content Placeholder 2"/>
          <p:cNvSpPr>
            <a:spLocks noGrp="1"/>
          </p:cNvSpPr>
          <p:nvPr>
            <p:ph idx="1"/>
          </p:nvPr>
        </p:nvSpPr>
        <p:spPr>
          <a:xfrm>
            <a:off x="179512" y="764704"/>
            <a:ext cx="7239000" cy="4846320"/>
          </a:xfrm>
        </p:spPr>
        <p:txBody>
          <a:bodyPr>
            <a:normAutofit/>
          </a:bodyPr>
          <a:lstStyle/>
          <a:p>
            <a:r>
              <a:rPr lang="en-GB" sz="1600" dirty="0"/>
              <a:t>We have utilised information from ASDAN, the primary national curriculum and PFA. </a:t>
            </a:r>
            <a:r>
              <a:rPr lang="en-GB" sz="1600" dirty="0"/>
              <a:t>This </a:t>
            </a:r>
            <a:r>
              <a:rPr lang="en-GB" sz="1600" dirty="0"/>
              <a:t>has created a curriculum which includes </a:t>
            </a:r>
            <a:r>
              <a:rPr lang="en-GB" sz="1600" dirty="0"/>
              <a:t>the statutory subjects …  </a:t>
            </a:r>
          </a:p>
          <a:p>
            <a:pPr marL="0" indent="0">
              <a:buNone/>
            </a:pPr>
            <a:r>
              <a:rPr lang="en-GB" sz="1600" dirty="0"/>
              <a:t>-   Numeracy </a:t>
            </a:r>
          </a:p>
          <a:p>
            <a:pPr>
              <a:buFontTx/>
              <a:buChar char="-"/>
            </a:pPr>
            <a:r>
              <a:rPr lang="en-GB" sz="1600" dirty="0"/>
              <a:t>Literacy </a:t>
            </a:r>
          </a:p>
          <a:p>
            <a:pPr>
              <a:buFontTx/>
              <a:buChar char="-"/>
            </a:pPr>
            <a:r>
              <a:rPr lang="en-GB" sz="1600" dirty="0"/>
              <a:t>RSE</a:t>
            </a:r>
          </a:p>
          <a:p>
            <a:pPr>
              <a:buFontTx/>
              <a:buChar char="-"/>
            </a:pPr>
            <a:r>
              <a:rPr lang="en-GB" sz="1600" dirty="0"/>
              <a:t>Citizenship </a:t>
            </a:r>
          </a:p>
          <a:p>
            <a:pPr>
              <a:buFontTx/>
              <a:buChar char="-"/>
            </a:pPr>
            <a:r>
              <a:rPr lang="en-GB" sz="1600" dirty="0"/>
              <a:t>Creativity </a:t>
            </a:r>
          </a:p>
          <a:p>
            <a:pPr>
              <a:buFontTx/>
              <a:buChar char="-"/>
            </a:pPr>
            <a:r>
              <a:rPr lang="en-GB" sz="1600" dirty="0"/>
              <a:t>Science  </a:t>
            </a:r>
          </a:p>
          <a:p>
            <a:pPr marL="0" indent="0">
              <a:buNone/>
            </a:pPr>
            <a:endParaRPr lang="en-GB" sz="1600" dirty="0"/>
          </a:p>
          <a:p>
            <a:endParaRPr lang="en-GB" sz="1600" dirty="0" smtClean="0"/>
          </a:p>
          <a:p>
            <a:endParaRPr lang="en-GB" sz="1600" dirty="0"/>
          </a:p>
          <a:p>
            <a:pPr marL="0" indent="0">
              <a:buNone/>
            </a:pPr>
            <a:endParaRPr lang="en-GB" sz="16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861048"/>
            <a:ext cx="7776864" cy="2423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6736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4475"/>
            <a:ext cx="7239000" cy="698336"/>
          </a:xfrm>
        </p:spPr>
        <p:txBody>
          <a:bodyPr/>
          <a:lstStyle/>
          <a:p>
            <a:r>
              <a:rPr lang="en-GB" dirty="0" smtClean="0"/>
              <a:t>Curriculum </a:t>
            </a:r>
            <a:endParaRPr lang="en-GB" dirty="0"/>
          </a:p>
        </p:txBody>
      </p:sp>
      <p:sp>
        <p:nvSpPr>
          <p:cNvPr id="3" name="Content Placeholder 2"/>
          <p:cNvSpPr>
            <a:spLocks noGrp="1"/>
          </p:cNvSpPr>
          <p:nvPr>
            <p:ph idx="1"/>
          </p:nvPr>
        </p:nvSpPr>
        <p:spPr>
          <a:xfrm>
            <a:off x="251520" y="836712"/>
            <a:ext cx="7239000" cy="1872208"/>
          </a:xfrm>
        </p:spPr>
        <p:txBody>
          <a:bodyPr/>
          <a:lstStyle/>
          <a:p>
            <a:r>
              <a:rPr lang="en-GB" sz="1600" dirty="0"/>
              <a:t>And our core areas linked to ASDAN which are …</a:t>
            </a:r>
          </a:p>
          <a:p>
            <a:pPr>
              <a:buFontTx/>
              <a:buChar char="-"/>
            </a:pPr>
            <a:r>
              <a:rPr lang="en-GB" sz="1600" dirty="0"/>
              <a:t>Community inclusion </a:t>
            </a:r>
          </a:p>
          <a:p>
            <a:pPr>
              <a:buFontTx/>
              <a:buChar char="-"/>
            </a:pPr>
            <a:r>
              <a:rPr lang="en-GB" sz="1600" dirty="0"/>
              <a:t>Good Health</a:t>
            </a:r>
          </a:p>
          <a:p>
            <a:pPr>
              <a:buFontTx/>
              <a:buChar char="-"/>
            </a:pPr>
            <a:r>
              <a:rPr lang="en-GB" sz="1600" dirty="0"/>
              <a:t>Employment </a:t>
            </a:r>
          </a:p>
          <a:p>
            <a:pPr>
              <a:buFontTx/>
              <a:buChar char="-"/>
            </a:pPr>
            <a:r>
              <a:rPr lang="en-GB" sz="1600" dirty="0"/>
              <a:t>Independent living and housing. </a:t>
            </a:r>
          </a:p>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97966"/>
            <a:ext cx="7844497" cy="25513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03174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35523"/>
            <a:ext cx="7239000" cy="626328"/>
          </a:xfrm>
        </p:spPr>
        <p:txBody>
          <a:bodyPr/>
          <a:lstStyle/>
          <a:p>
            <a:r>
              <a:rPr lang="en-GB" dirty="0" smtClean="0"/>
              <a:t>Links</a:t>
            </a:r>
            <a:endParaRPr lang="en-GB" dirty="0"/>
          </a:p>
        </p:txBody>
      </p:sp>
      <p:sp>
        <p:nvSpPr>
          <p:cNvPr id="3" name="Content Placeholder 2"/>
          <p:cNvSpPr>
            <a:spLocks noGrp="1"/>
          </p:cNvSpPr>
          <p:nvPr>
            <p:ph idx="1"/>
          </p:nvPr>
        </p:nvSpPr>
        <p:spPr>
          <a:xfrm>
            <a:off x="179512" y="764704"/>
            <a:ext cx="7239000" cy="4846320"/>
          </a:xfrm>
        </p:spPr>
        <p:txBody>
          <a:bodyPr>
            <a:normAutofit/>
          </a:bodyPr>
          <a:lstStyle/>
          <a:p>
            <a:r>
              <a:rPr lang="en-GB" sz="1600" dirty="0"/>
              <a:t>Example of Timetable, the Topic cycle, examples of ASDAN challenges and </a:t>
            </a:r>
            <a:r>
              <a:rPr lang="en-GB" sz="1600" dirty="0" smtClean="0"/>
              <a:t>curriculum</a:t>
            </a:r>
            <a:r>
              <a:rPr lang="en-GB" sz="1600" dirty="0"/>
              <a:t> </a:t>
            </a:r>
            <a:r>
              <a:rPr lang="en-GB" sz="1600" dirty="0">
                <a:hlinkClick r:id="rId2"/>
              </a:rPr>
              <a:t>https://</a:t>
            </a:r>
            <a:r>
              <a:rPr lang="en-GB" sz="1600" dirty="0" smtClean="0">
                <a:hlinkClick r:id="rId2"/>
              </a:rPr>
              <a:t>docs.google.com/document/d/17PfKuxgyOvxPgjlD9sTSTR-NTmD7BIvr/edit#heading=h.r41wi980b9pq</a:t>
            </a:r>
            <a:r>
              <a:rPr lang="en-GB" sz="1600" dirty="0" smtClean="0"/>
              <a:t> </a:t>
            </a:r>
          </a:p>
          <a:p>
            <a:r>
              <a:rPr lang="en-GB" sz="1600" dirty="0" smtClean="0"/>
              <a:t>Notes from </a:t>
            </a:r>
            <a:r>
              <a:rPr lang="en-GB" sz="1600" dirty="0"/>
              <a:t>a meeting with </a:t>
            </a:r>
            <a:r>
              <a:rPr lang="en-GB" sz="1600" dirty="0" smtClean="0"/>
              <a:t>ASDAN which has some useful information  </a:t>
            </a:r>
            <a:r>
              <a:rPr lang="en-GB" sz="1600" dirty="0">
                <a:hlinkClick r:id="rId3"/>
              </a:rPr>
              <a:t>https://</a:t>
            </a:r>
            <a:r>
              <a:rPr lang="en-GB" sz="1600" dirty="0" smtClean="0">
                <a:hlinkClick r:id="rId3"/>
              </a:rPr>
              <a:t>docs.google.com/document/d/1AOcipXW7uvauBt8LXEaw-QHuCMmTWPuU/edit</a:t>
            </a:r>
            <a:r>
              <a:rPr lang="en-GB" sz="1600" dirty="0" smtClean="0"/>
              <a:t> </a:t>
            </a:r>
          </a:p>
          <a:p>
            <a:r>
              <a:rPr lang="en-GB" sz="1600" dirty="0" smtClean="0"/>
              <a:t>Link to ASDAN Life skills challenge </a:t>
            </a:r>
            <a:r>
              <a:rPr lang="en-GB" sz="1600" dirty="0"/>
              <a:t>info page </a:t>
            </a:r>
            <a:r>
              <a:rPr lang="en-GB" sz="1600" dirty="0">
                <a:hlinkClick r:id="rId4"/>
              </a:rPr>
              <a:t>https://</a:t>
            </a:r>
            <a:r>
              <a:rPr lang="en-GB" sz="1600" dirty="0" smtClean="0">
                <a:hlinkClick r:id="rId4"/>
              </a:rPr>
              <a:t>www.asdan.org.uk/lsc/challenges</a:t>
            </a:r>
            <a:r>
              <a:rPr lang="en-GB" sz="1600" dirty="0" smtClean="0"/>
              <a:t> </a:t>
            </a:r>
          </a:p>
          <a:p>
            <a:endParaRPr lang="en-GB" sz="1600" dirty="0"/>
          </a:p>
        </p:txBody>
      </p:sp>
    </p:spTree>
    <p:extLst>
      <p:ext uri="{BB962C8B-B14F-4D97-AF65-F5344CB8AC3E}">
        <p14:creationId xmlns:p14="http://schemas.microsoft.com/office/powerpoint/2010/main" val="170489564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0B4F7868834B4AAD5BA8BB1FBADDC2" ma:contentTypeVersion="17" ma:contentTypeDescription="Create a new document." ma:contentTypeScope="" ma:versionID="eee7cc47871af0091926cf1f2d184e59">
  <xsd:schema xmlns:xsd="http://www.w3.org/2001/XMLSchema" xmlns:xs="http://www.w3.org/2001/XMLSchema" xmlns:p="http://schemas.microsoft.com/office/2006/metadata/properties" xmlns:ns2="d3651b1f-ffd8-4c76-ab46-abea6a8a1376" xmlns:ns3="3449f3c3-d897-4443-9b06-ca3a6702cecd" targetNamespace="http://schemas.microsoft.com/office/2006/metadata/properties" ma:root="true" ma:fieldsID="d64c5421e7ba336138a6137f616def88" ns2:_="" ns3:_="">
    <xsd:import namespace="d3651b1f-ffd8-4c76-ab46-abea6a8a1376"/>
    <xsd:import namespace="3449f3c3-d897-4443-9b06-ca3a6702cec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51b1f-ffd8-4c76-ab46-abea6a8a13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989a639-ae39-408d-b32b-154031111631"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9f3c3-d897-4443-9b06-ca3a6702cecd"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9cb12a5-3546-45b0-85ab-adcaa852910a}" ma:internalName="TaxCatchAll" ma:showField="CatchAllData" ma:web="3449f3c3-d897-4443-9b06-ca3a6702cec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3651b1f-ffd8-4c76-ab46-abea6a8a1376">
      <Terms xmlns="http://schemas.microsoft.com/office/infopath/2007/PartnerControls"/>
    </lcf76f155ced4ddcb4097134ff3c332f>
    <TaxCatchAll xmlns="3449f3c3-d897-4443-9b06-ca3a6702cecd" xsi:nil="true"/>
  </documentManagement>
</p:properties>
</file>

<file path=customXml/itemProps1.xml><?xml version="1.0" encoding="utf-8"?>
<ds:datastoreItem xmlns:ds="http://schemas.openxmlformats.org/officeDocument/2006/customXml" ds:itemID="{1326D14E-3220-4F15-B5FE-C63F5E422779}"/>
</file>

<file path=customXml/itemProps2.xml><?xml version="1.0" encoding="utf-8"?>
<ds:datastoreItem xmlns:ds="http://schemas.openxmlformats.org/officeDocument/2006/customXml" ds:itemID="{3B79F4AD-FBC6-4680-93F4-9E7AC2D9C5A0}"/>
</file>

<file path=customXml/itemProps3.xml><?xml version="1.0" encoding="utf-8"?>
<ds:datastoreItem xmlns:ds="http://schemas.openxmlformats.org/officeDocument/2006/customXml" ds:itemID="{36C79DDE-B37E-4F48-B19E-6CD940A32697}"/>
</file>

<file path=docProps/app.xml><?xml version="1.0" encoding="utf-8"?>
<Properties xmlns="http://schemas.openxmlformats.org/officeDocument/2006/extended-properties" xmlns:vt="http://schemas.openxmlformats.org/officeDocument/2006/docPropsVTypes">
  <Template>Opulent</Template>
  <TotalTime>99</TotalTime>
  <Words>353</Words>
  <Application>Microsoft Office PowerPoint</Application>
  <PresentationFormat>On-screen Show (4:3)</PresentationFormat>
  <Paragraphs>80</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Opulent</vt:lpstr>
      <vt:lpstr>Post 16 EDUCATION Provision  2025-2026</vt:lpstr>
      <vt:lpstr>Make it simple but effective </vt:lpstr>
      <vt:lpstr>Our Aim</vt:lpstr>
      <vt:lpstr>ASDAN – Lifeskills challenges </vt:lpstr>
      <vt:lpstr>Other subjects</vt:lpstr>
      <vt:lpstr>Evidence</vt:lpstr>
      <vt:lpstr>Moderation </vt:lpstr>
      <vt:lpstr>Topic cycle </vt:lpstr>
      <vt:lpstr>Curriculum </vt:lpstr>
      <vt:lpstr>Curriculum </vt:lpstr>
      <vt:lpstr>Links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16 EDUCATION Provision  2025-2026</dc:title>
  <dc:creator>Windows User</dc:creator>
  <cp:lastModifiedBy>Windows User</cp:lastModifiedBy>
  <cp:revision>10</cp:revision>
  <dcterms:created xsi:type="dcterms:W3CDTF">2025-06-26T12:15:29Z</dcterms:created>
  <dcterms:modified xsi:type="dcterms:W3CDTF">2025-06-26T13:54:46Z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0x0101001A0B4F7868834B4AAD5BA8BB1FBADDC2</vt:lpwstr>
  </property>
</Properties>
</file>